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9" r:id="rId3"/>
    <p:sldId id="365" r:id="rId4"/>
    <p:sldId id="360" r:id="rId5"/>
    <p:sldId id="367" r:id="rId6"/>
    <p:sldId id="358" r:id="rId7"/>
    <p:sldId id="371" r:id="rId8"/>
    <p:sldId id="372" r:id="rId9"/>
    <p:sldId id="310" r:id="rId10"/>
    <p:sldId id="35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22" autoAdjust="0"/>
  </p:normalViewPr>
  <p:slideViewPr>
    <p:cSldViewPr>
      <p:cViewPr varScale="1">
        <p:scale>
          <a:sx n="51" d="100"/>
          <a:sy n="51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118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02AE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Sheet1!$A$1:$A$3</c:f>
              <c:strCache>
                <c:ptCount val="3"/>
                <c:pt idx="0">
                  <c:v>tested</c:v>
                </c:pt>
                <c:pt idx="1">
                  <c:v>on treatment</c:v>
                </c:pt>
                <c:pt idx="2">
                  <c:v>virally suppressed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0.9</c:v>
                </c:pt>
                <c:pt idx="1">
                  <c:v>0.81</c:v>
                </c:pt>
                <c:pt idx="2" formatCode="0.00%">
                  <c:v>0.72899999999999998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cat>
            <c:strRef>
              <c:f>Sheet1!$A$1:$A$3</c:f>
              <c:strCache>
                <c:ptCount val="3"/>
                <c:pt idx="0">
                  <c:v>tested</c:v>
                </c:pt>
                <c:pt idx="1">
                  <c:v>on treatment</c:v>
                </c:pt>
                <c:pt idx="2">
                  <c:v>virally suppressed</c:v>
                </c:pt>
              </c:strCache>
            </c:strRef>
          </c:cat>
          <c:val>
            <c:numRef>
              <c:f>Sheet1!$C$1:$C$3</c:f>
              <c:numCache>
                <c:formatCode>0%</c:formatCode>
                <c:ptCount val="3"/>
                <c:pt idx="0">
                  <c:v>0.1</c:v>
                </c:pt>
                <c:pt idx="1">
                  <c:v>0.19</c:v>
                </c:pt>
                <c:pt idx="2" formatCode="0.00%">
                  <c:v>0.27100000000000002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30861696"/>
        <c:axId val="113897856"/>
      </c:barChart>
      <c:catAx>
        <c:axId val="130861696"/>
        <c:scaling>
          <c:orientation val="minMax"/>
        </c:scaling>
        <c:delete val="1"/>
        <c:axPos val="b"/>
        <c:majorTickMark val="none"/>
        <c:minorTickMark val="none"/>
        <c:tickLblPos val="none"/>
        <c:crossAx val="113897856"/>
        <c:crosses val="autoZero"/>
        <c:auto val="1"/>
        <c:lblAlgn val="ctr"/>
        <c:lblOffset val="100"/>
        <c:noMultiLvlLbl val="0"/>
      </c:catAx>
      <c:valAx>
        <c:axId val="113897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086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5F6E-F287-45C4-956B-CD2143B8C75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90FA-C10A-4986-A2CB-38A88D4E4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36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AAF008-0C96-46E2-AA8C-18A90DB7D146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FA4B26-307C-428C-980A-A37201C0B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4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0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8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0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example of Ethiopia:</a:t>
            </a:r>
          </a:p>
          <a:p>
            <a:endParaRPr lang="en-US" dirty="0" smtClean="0"/>
          </a:p>
          <a:p>
            <a:r>
              <a:rPr lang="en-US" dirty="0" smtClean="0"/>
              <a:t>Political leadership led to massive surge in number of health care workers resulted in great health outcomes.</a:t>
            </a:r>
          </a:p>
          <a:p>
            <a:endParaRPr lang="en-US" dirty="0" smtClean="0"/>
          </a:p>
          <a:p>
            <a:r>
              <a:rPr lang="en-US" dirty="0" smtClean="0"/>
              <a:t>About 10 years ago, </a:t>
            </a:r>
            <a:r>
              <a:rPr lang="en-GB" dirty="0" smtClean="0"/>
              <a:t>Ethiopia’s Former Minister of Health </a:t>
            </a:r>
            <a:r>
              <a:rPr lang="en-GB" dirty="0" err="1" smtClean="0"/>
              <a:t>Tedros</a:t>
            </a:r>
            <a:r>
              <a:rPr lang="en-GB" dirty="0" smtClean="0"/>
              <a:t> </a:t>
            </a:r>
            <a:r>
              <a:rPr lang="en-GB" dirty="0" err="1" smtClean="0"/>
              <a:t>Adhamon</a:t>
            </a:r>
            <a:r>
              <a:rPr lang="en-GB" dirty="0" smtClean="0"/>
              <a:t> </a:t>
            </a:r>
            <a:r>
              <a:rPr lang="en-GB" dirty="0" err="1" smtClean="0"/>
              <a:t>Ghebryesus</a:t>
            </a:r>
            <a:r>
              <a:rPr lang="en-GB" dirty="0" smtClean="0"/>
              <a:t> encouraged </a:t>
            </a:r>
            <a:r>
              <a:rPr lang="en-US" dirty="0" smtClean="0"/>
              <a:t>the Ethiopian government to train, support and pay tens of thousands of frontline health workers in rural and neglected areas.  As a result:</a:t>
            </a:r>
          </a:p>
          <a:p>
            <a:endParaRPr lang="en-US" dirty="0" smtClean="0"/>
          </a:p>
          <a:p>
            <a:r>
              <a:rPr lang="en-US" dirty="0" smtClean="0"/>
              <a:t>Ethiopia met the Millennium Development Goal (MDG) 4 target of slashing child mortality by two-thirds from 1990 to 2015 two years ahead of schedule. The country is expected to soon meet the MDG 5 target of decreasing maternal mortality by three-quarters.</a:t>
            </a:r>
            <a:r>
              <a:rPr lang="en-US" baseline="0" dirty="0" smtClean="0"/>
              <a:t> </a:t>
            </a:r>
            <a:r>
              <a:rPr lang="en-US" dirty="0" smtClean="0"/>
              <a:t>Ethiopia is one of thirteen countries that has reached the “tipping point” with annual number of people initiating ART treatment exceeding the number of people newly infected, resulting in both a 50% decrease in AIDS associated mortality and a 90% reduction in HIV incidence (now 0.03%) since the introduction of PEPFAR in Ethiopia in 2005.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4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global agreement that to end AIDS by 2030, UNAIDS’ “90/90/90” treatment target must be met by 2020. The target means:</a:t>
            </a:r>
          </a:p>
          <a:p>
            <a:pPr lvl="1"/>
            <a:r>
              <a:rPr lang="en-US" dirty="0" smtClean="0"/>
              <a:t>90% of all people living with HIV will know their status</a:t>
            </a:r>
          </a:p>
          <a:p>
            <a:pPr lvl="1"/>
            <a:r>
              <a:rPr lang="en-US" dirty="0" smtClean="0"/>
              <a:t>90% of people diagnosed with HIV will receive sustained antiretroviral therapy</a:t>
            </a:r>
          </a:p>
          <a:p>
            <a:pPr lvl="1"/>
            <a:r>
              <a:rPr lang="en-US" dirty="0" smtClean="0"/>
              <a:t>90% of all people receiving antiretroviral therapy will have durable viral suppression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Rapid scale up of testing, access to treatment, lab monitoring and counselling services are required to meet the Fast-Track targets.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4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6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4B26-307C-428C-980A-A37201C0B4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3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20A8-0F35-478C-BC05-3573CAE5A4AF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0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51E0-F31D-4701-BE81-D3267940873F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1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584C-D3AE-4300-A4C2-5226D6945077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1AF0-1331-4F48-998A-E2DB61EBCB58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2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E17D-1937-4888-AEEA-252CFBD06FAD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F648-3224-428D-AB18-22AB1315B1DA}" type="datetime1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8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72BE-258A-4B2E-85C9-39C6E54EE02A}" type="datetime1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6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1419-0E1E-43A4-955C-0F1466B5A49A}" type="datetime1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2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7E86-54E7-432A-A489-EB01C491B83F}" type="datetime1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8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FEF6-B569-4DA2-BC4E-B3E4B3BCCCA0}" type="datetime1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6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9926-202E-4D1F-87EA-FC5F272047D9}" type="datetime1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62B2-4AB9-4BFE-AF6C-6027A327F277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1174-3B1E-4662-982A-F12DD959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556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Why </a:t>
            </a:r>
            <a:r>
              <a:rPr lang="en-US" dirty="0" smtClean="0"/>
              <a:t>Healthcare Workers are Key to Ending the AIDS Epidemic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624736" cy="2736304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Capitol Hill, March 2, 2015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Lisa Carty, Director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UNAIDS Liaison Office, Washington, DC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Description: Description: UNALogo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63700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baroglio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3190">
            <a:off x="7181769" y="3734099"/>
            <a:ext cx="1749829" cy="258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“A health system is only as strong as the men and women who implement it.”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- </a:t>
            </a:r>
            <a:r>
              <a:rPr lang="en-US" sz="2400" dirty="0" smtClean="0"/>
              <a:t>UNAIDS-AU; Abuja+12 Shaping 				   the Future of Health in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Description: Description: UNALogo_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63700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8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77" y="643806"/>
            <a:ext cx="7560840" cy="1052736"/>
          </a:xfrm>
        </p:spPr>
        <p:txBody>
          <a:bodyPr/>
          <a:lstStyle/>
          <a:p>
            <a:r>
              <a:rPr lang="en-US" dirty="0" smtClean="0"/>
              <a:t>Declines in Child Mortality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5" y="1916832"/>
            <a:ext cx="57626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escription: Description: UNALogo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63700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1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35" y="701824"/>
            <a:ext cx="8229600" cy="1143000"/>
          </a:xfrm>
        </p:spPr>
        <p:txBody>
          <a:bodyPr/>
          <a:lstStyle/>
          <a:p>
            <a:r>
              <a:rPr lang="en-US" dirty="0" smtClean="0"/>
              <a:t>Declines in Maternal Mortality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C:\Users\hofmannr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2799"/>
            <a:ext cx="8553630" cy="47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scription: Description: UNALogo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63700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30"/>
            <a:ext cx="9144000" cy="5935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6534138"/>
            <a:ext cx="8352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Source: </a:t>
            </a:r>
            <a:r>
              <a:rPr lang="en-GB" sz="1100" i="1" dirty="0" smtClean="0"/>
              <a:t>WHO Global Health Observatory </a:t>
            </a:r>
            <a:r>
              <a:rPr lang="en-GB" sz="1100" i="1" dirty="0"/>
              <a:t>Data </a:t>
            </a:r>
            <a:r>
              <a:rPr lang="en-GB" sz="1100" i="1" dirty="0" smtClean="0"/>
              <a:t>Repository</a:t>
            </a:r>
            <a:endParaRPr lang="en-GB" sz="1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39652" y="3733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Healthcare Workforce: Population Ratios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7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97" y="836712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“90/90/90”: An Ambitious Target to Help End the AIDS Epidemic</a:t>
            </a:r>
            <a:endParaRPr lang="en-US" b="1" dirty="0">
              <a:solidFill>
                <a:srgbClr val="02AE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52157"/>
              </p:ext>
            </p:extLst>
          </p:nvPr>
        </p:nvGraphicFramePr>
        <p:xfrm>
          <a:off x="450297" y="1556792"/>
          <a:ext cx="8229600" cy="491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4013" y="2226952"/>
            <a:ext cx="19143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90% </a:t>
            </a:r>
          </a:p>
          <a:p>
            <a:pPr algn="ctr"/>
            <a:endParaRPr lang="en-US" b="1" dirty="0"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of all people living with HIV will know their HIV status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7899" y="2618611"/>
            <a:ext cx="19143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90% </a:t>
            </a:r>
          </a:p>
          <a:p>
            <a:pPr algn="ctr"/>
            <a:endParaRPr lang="en-US" b="1" dirty="0"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of all people diagnosed with HIV will receive sustained antiretroviral therapy.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3739" y="2904060"/>
            <a:ext cx="19143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90% </a:t>
            </a:r>
          </a:p>
          <a:p>
            <a:pPr algn="ctr"/>
            <a:endParaRPr lang="en-US" b="1" dirty="0"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of all people receiving antiretroviral therapy will have durable suppression.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8" name="Picture 7" descr="Description: Description: UNALogo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63700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3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490" y="707197"/>
            <a:ext cx="743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2AEF0"/>
                </a:solidFill>
                <a:latin typeface="+mn-lt"/>
              </a:rPr>
              <a:t>Impact of 90-90-90 target on HIV infections and AIDS-related deaths, 2016-2030</a:t>
            </a:r>
            <a:endParaRPr lang="en-GB" sz="2800" b="1" dirty="0">
              <a:solidFill>
                <a:srgbClr val="02AEF0"/>
              </a:solidFill>
              <a:latin typeface="+mn-lt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4" y="1752696"/>
            <a:ext cx="7971756" cy="39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22489" y="6094384"/>
            <a:ext cx="265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0" hangingPunct="0">
              <a:defRPr/>
            </a:pPr>
            <a:r>
              <a:rPr lang="en-US" sz="1200" i="0" dirty="0" smtClean="0">
                <a:solidFill>
                  <a:srgbClr val="000000"/>
                </a:solidFill>
                <a:latin typeface="+mn-lt"/>
              </a:rPr>
              <a:t>Source: The Gap Report, UNAIDS, 2014.</a:t>
            </a:r>
          </a:p>
        </p:txBody>
      </p:sp>
      <p:pic>
        <p:nvPicPr>
          <p:cNvPr id="6" name="Picture 5" descr="Description: Description: UNALogo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63700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621" y="373923"/>
            <a:ext cx="8472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2AEF0"/>
                </a:solidFill>
              </a:rPr>
              <a:t>Antiretroviral treatment coverage varies </a:t>
            </a:r>
            <a:r>
              <a:rPr lang="en-GB" sz="2400" b="1" dirty="0" smtClean="0">
                <a:solidFill>
                  <a:srgbClr val="02AEF0"/>
                </a:solidFill>
              </a:rPr>
              <a:t>between regions</a:t>
            </a:r>
            <a:endParaRPr lang="en-GB" sz="2400" b="1" dirty="0">
              <a:solidFill>
                <a:srgbClr val="02AEF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29585" r="35661" b="18504"/>
          <a:stretch/>
        </p:blipFill>
        <p:spPr bwMode="auto">
          <a:xfrm>
            <a:off x="524932" y="766656"/>
            <a:ext cx="8037057" cy="52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scription: Description: UNALogo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76" y="6309320"/>
            <a:ext cx="1663700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7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8" y="751601"/>
            <a:ext cx="7265245" cy="37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8" y="1470086"/>
            <a:ext cx="7265245" cy="300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3" y="4735663"/>
            <a:ext cx="5905048" cy="13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89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Elements of 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Flexible approaches that are community-based and community-led</a:t>
            </a:r>
          </a:p>
          <a:p>
            <a:r>
              <a:rPr lang="en-US" dirty="0" smtClean="0"/>
              <a:t>Political leadership and innovation</a:t>
            </a:r>
          </a:p>
          <a:p>
            <a:r>
              <a:rPr lang="en-US" dirty="0" smtClean="0"/>
              <a:t>Integration of services – the “HIV-plus model”</a:t>
            </a:r>
          </a:p>
          <a:p>
            <a:r>
              <a:rPr lang="en-US" dirty="0"/>
              <a:t>R</a:t>
            </a:r>
            <a:r>
              <a:rPr lang="en-US" dirty="0" smtClean="0"/>
              <a:t>eduction of stigma and discrimination</a:t>
            </a:r>
          </a:p>
          <a:p>
            <a:r>
              <a:rPr lang="en-US" dirty="0" smtClean="0"/>
              <a:t>Quality standards</a:t>
            </a:r>
          </a:p>
          <a:p>
            <a:r>
              <a:rPr lang="en-US" dirty="0" smtClean="0"/>
              <a:t>Women in the health care workforce</a:t>
            </a:r>
          </a:p>
          <a:p>
            <a:endParaRPr lang="en-GB" dirty="0"/>
          </a:p>
        </p:txBody>
      </p:sp>
      <p:pic>
        <p:nvPicPr>
          <p:cNvPr id="4" name="Picture 3" descr="Description: Description: UNALogo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663700" cy="3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1174-3B1E-4662-982A-F12DD959B1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453</Words>
  <Application>Microsoft Office PowerPoint</Application>
  <PresentationFormat>On-screen Show (4:3)</PresentationFormat>
  <Paragraphs>60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Why Healthcare Workers are Key to Ending the AIDS Epidemic </vt:lpstr>
      <vt:lpstr>Declines in Child Mortality</vt:lpstr>
      <vt:lpstr>Declines in Maternal Mortality</vt:lpstr>
      <vt:lpstr>PowerPoint Presentation</vt:lpstr>
      <vt:lpstr>“90/90/90”: An Ambitious Target to Help End the AIDS Epidemic</vt:lpstr>
      <vt:lpstr>PowerPoint Presentation</vt:lpstr>
      <vt:lpstr>PowerPoint Presentation</vt:lpstr>
      <vt:lpstr>PowerPoint Presentation</vt:lpstr>
      <vt:lpstr>Elements of Success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Learned from the Global AIDS Response?</dc:title>
  <dc:creator>Regan Hofmann</dc:creator>
  <cp:lastModifiedBy>Lisa Carty</cp:lastModifiedBy>
  <cp:revision>62</cp:revision>
  <cp:lastPrinted>2015-02-27T21:20:31Z</cp:lastPrinted>
  <dcterms:created xsi:type="dcterms:W3CDTF">2014-10-20T16:11:03Z</dcterms:created>
  <dcterms:modified xsi:type="dcterms:W3CDTF">2015-03-02T13:04:05Z</dcterms:modified>
</cp:coreProperties>
</file>